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34.jpeg" ContentType="image/jpeg"/>
  <Override PartName="/ppt/media/image25.jpeg" ContentType="image/jpeg"/>
  <Override PartName="/ppt/media/image21.jpeg" ContentType="image/jpeg"/>
  <Override PartName="/ppt/media/image20.jpeg" ContentType="image/jpeg"/>
  <Override PartName="/ppt/media/image4.png" ContentType="image/png"/>
  <Override PartName="/ppt/media/image5.png" ContentType="image/png"/>
  <Override PartName="/ppt/media/image42.jpeg" ContentType="image/jpeg"/>
  <Override PartName="/ppt/media/image3.png" ContentType="image/png"/>
  <Override PartName="/ppt/media/image6.png" ContentType="image/png"/>
  <Override PartName="/ppt/media/image8.png" ContentType="image/png"/>
  <Override PartName="/ppt/media/image2.png" ContentType="image/png"/>
  <Override PartName="/ppt/media/image7.png" ContentType="image/png"/>
  <Override PartName="/ppt/media/image9.png" ContentType="image/png"/>
  <Override PartName="/ppt/media/image19.jpeg" ContentType="image/jpeg"/>
  <Override PartName="/ppt/media/image37.png" ContentType="image/png"/>
  <Override PartName="/ppt/media/image18.png" ContentType="image/png"/>
  <Override PartName="/ppt/media/image17.png" ContentType="image/png"/>
  <Override PartName="/ppt/media/image14.png" ContentType="image/png"/>
  <Override PartName="/ppt/media/image39.png" ContentType="image/png"/>
  <Override PartName="/ppt/media/image40.png" ContentType="image/png"/>
  <Override PartName="/ppt/media/image1.jpeg" ContentType="image/jpeg"/>
  <Override PartName="/ppt/media/image50.png" ContentType="image/png"/>
  <Override PartName="/ppt/media/image43.png" ContentType="image/png"/>
  <Override PartName="/ppt/media/image38.png" ContentType="image/png"/>
  <Override PartName="/ppt/media/image45.png" ContentType="image/png"/>
  <Override PartName="/ppt/media/image51.png" ContentType="image/png"/>
  <Override PartName="/ppt/media/image44.png" ContentType="image/png"/>
  <Override PartName="/ppt/media/image41.png" ContentType="image/png"/>
  <Override PartName="/ppt/media/image47.png" ContentType="image/png"/>
  <Override PartName="/ppt/media/image22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46.png" ContentType="image/png"/>
  <Override PartName="/ppt/media/image16.wmf" ContentType="image/x-wmf"/>
  <Override PartName="/ppt/media/image33.png" ContentType="image/png"/>
  <Override PartName="/ppt/media/image28.wmf" ContentType="image/x-wmf"/>
  <Override PartName="/ppt/media/image12.jpeg" ContentType="image/jpeg"/>
  <Override PartName="/ppt/media/image13.jpeg" ContentType="image/jpeg"/>
  <Override PartName="/ppt/media/image15.jpeg" ContentType="image/jpeg"/>
  <Override PartName="/ppt/media/image48.jpeg" ContentType="image/jpeg"/>
  <Override PartName="/ppt/presProps.xml" ContentType="application/vnd.openxmlformats-officedocument.presentationml.presPro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5B5EEE7-CD97-4C0B-8BC2-58270B82646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983EE03-D827-4D17-BC98-9296F9F2099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01C73E5-F64A-477B-A46C-716A552906F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9DA3C9A-E8EA-4126-AF61-F792438393C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E75A8EF-DCBE-4038-8384-910679E3796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8193B22-0ABF-4131-8F49-CFF323AA312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DF2DB0D-7E1D-401E-9660-73B862810B6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D719994-FB1F-4CAB-9196-48D170C8C3A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6F0B941-9292-4E4B-A511-9F4675DAD08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A10773D-A01C-48E4-9EC1-AFFFAE139EB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96BFFC1-6C7A-45BE-A422-5B763FB62DB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2F9FC89-3294-4675-AD06-56AC7096C52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Рисунок 4" descr=""/>
          <p:cNvPicPr/>
          <p:nvPr/>
        </p:nvPicPr>
        <p:blipFill>
          <a:blip r:embed="rId2"/>
          <a:stretch/>
        </p:blipFill>
        <p:spPr>
          <a:xfrm>
            <a:off x="0" y="0"/>
            <a:ext cx="777960" cy="1263960"/>
          </a:xfrm>
          <a:prstGeom prst="rect">
            <a:avLst/>
          </a:prstGeom>
          <a:ln w="0">
            <a:noFill/>
          </a:ln>
        </p:spPr>
      </p:pic>
      <p:pic>
        <p:nvPicPr>
          <p:cNvPr id="1" name="Picture 2" descr="D:\Work\Bachti\!!!ВНУТРЕННИЕ\декабрь\презентация\фотозона размер.png"/>
          <p:cNvPicPr/>
          <p:nvPr/>
        </p:nvPicPr>
        <p:blipFill>
          <a:blip r:embed="rId3"/>
          <a:stretch/>
        </p:blipFill>
        <p:spPr>
          <a:xfrm>
            <a:off x="9770400" y="127080"/>
            <a:ext cx="1577880" cy="1248120"/>
          </a:xfrm>
          <a:prstGeom prst="rect">
            <a:avLst/>
          </a:prstGeom>
          <a:ln w="0">
            <a:noFill/>
          </a:ln>
        </p:spPr>
      </p:pic>
      <p:grpSp>
        <p:nvGrpSpPr>
          <p:cNvPr id="2" name="Group 18"/>
          <p:cNvGrpSpPr/>
          <p:nvPr/>
        </p:nvGrpSpPr>
        <p:grpSpPr>
          <a:xfrm>
            <a:off x="767880" y="1313640"/>
            <a:ext cx="8654400" cy="68040"/>
            <a:chOff x="767880" y="1313640"/>
            <a:chExt cx="8654400" cy="68040"/>
          </a:xfrm>
        </p:grpSpPr>
        <p:sp>
          <p:nvSpPr>
            <p:cNvPr id="3" name="Arrow: Pentagon 14"/>
            <p:cNvSpPr/>
            <p:nvPr/>
          </p:nvSpPr>
          <p:spPr>
            <a:xfrm>
              <a:off x="767880" y="1315080"/>
              <a:ext cx="7800120" cy="66600"/>
            </a:xfrm>
            <a:prstGeom prst="homePlate">
              <a:avLst>
                <a:gd name="adj" fmla="val 50000"/>
              </a:avLst>
            </a:prstGeom>
            <a:solidFill>
              <a:srgbClr val="3e5883"/>
            </a:solidFill>
            <a:ln>
              <a:solidFill>
                <a:srgbClr val="3e58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" name="Arrow: Chevron 15"/>
            <p:cNvSpPr/>
            <p:nvPr/>
          </p:nvSpPr>
          <p:spPr>
            <a:xfrm>
              <a:off x="8635680" y="1315080"/>
              <a:ext cx="287640" cy="60480"/>
            </a:xfrm>
            <a:prstGeom prst="chevron">
              <a:avLst>
                <a:gd name="adj" fmla="val 50000"/>
              </a:avLst>
            </a:prstGeom>
            <a:solidFill>
              <a:srgbClr val="3e5883"/>
            </a:solidFill>
            <a:ln>
              <a:solidFill>
                <a:srgbClr val="3e58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" name="Arrow: Chevron 16"/>
            <p:cNvSpPr/>
            <p:nvPr/>
          </p:nvSpPr>
          <p:spPr>
            <a:xfrm>
              <a:off x="8990640" y="1315080"/>
              <a:ext cx="215640" cy="61560"/>
            </a:xfrm>
            <a:prstGeom prst="chevron">
              <a:avLst>
                <a:gd name="adj" fmla="val 50000"/>
              </a:avLst>
            </a:prstGeom>
            <a:solidFill>
              <a:srgbClr val="3e5883"/>
            </a:solidFill>
            <a:ln>
              <a:solidFill>
                <a:srgbClr val="3e58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" name="Arrow: Chevron 17"/>
            <p:cNvSpPr/>
            <p:nvPr/>
          </p:nvSpPr>
          <p:spPr>
            <a:xfrm>
              <a:off x="9278640" y="1313640"/>
              <a:ext cx="143640" cy="61560"/>
            </a:xfrm>
            <a:prstGeom prst="chevron">
              <a:avLst>
                <a:gd name="adj" fmla="val 50000"/>
              </a:avLst>
            </a:prstGeom>
            <a:solidFill>
              <a:srgbClr val="3e5883"/>
            </a:solidFill>
            <a:ln>
              <a:solidFill>
                <a:srgbClr val="3e58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7" name="Group 19"/>
          <p:cNvGrpSpPr/>
          <p:nvPr/>
        </p:nvGrpSpPr>
        <p:grpSpPr>
          <a:xfrm>
            <a:off x="1512000" y="6127920"/>
            <a:ext cx="9648720" cy="68040"/>
            <a:chOff x="1512000" y="6127920"/>
            <a:chExt cx="9648720" cy="68040"/>
          </a:xfrm>
        </p:grpSpPr>
        <p:sp>
          <p:nvSpPr>
            <p:cNvPr id="8" name="Arrow: Pentagon 20"/>
            <p:cNvSpPr/>
            <p:nvPr/>
          </p:nvSpPr>
          <p:spPr>
            <a:xfrm rot="10800000">
              <a:off x="2464200" y="6127920"/>
              <a:ext cx="8696520" cy="66600"/>
            </a:xfrm>
            <a:prstGeom prst="homePlate">
              <a:avLst>
                <a:gd name="adj" fmla="val 50000"/>
              </a:avLst>
            </a:prstGeom>
            <a:solidFill>
              <a:srgbClr val="3e5883"/>
            </a:solidFill>
            <a:ln>
              <a:solidFill>
                <a:srgbClr val="28457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/>
          </p:style>
        </p:sp>
        <p:sp>
          <p:nvSpPr>
            <p:cNvPr id="9" name="Arrow: Chevron 21"/>
            <p:cNvSpPr/>
            <p:nvPr/>
          </p:nvSpPr>
          <p:spPr>
            <a:xfrm rot="10800000">
              <a:off x="2068560" y="6134040"/>
              <a:ext cx="320760" cy="60480"/>
            </a:xfrm>
            <a:prstGeom prst="chevron">
              <a:avLst>
                <a:gd name="adj" fmla="val 50000"/>
              </a:avLst>
            </a:prstGeom>
            <a:solidFill>
              <a:srgbClr val="3e5883"/>
            </a:solidFill>
            <a:ln>
              <a:solidFill>
                <a:srgbClr val="28457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/>
          </p:style>
        </p:sp>
        <p:sp>
          <p:nvSpPr>
            <p:cNvPr id="10" name="Arrow: Chevron 22"/>
            <p:cNvSpPr/>
            <p:nvPr/>
          </p:nvSpPr>
          <p:spPr>
            <a:xfrm rot="10800000">
              <a:off x="1752840" y="6132960"/>
              <a:ext cx="240480" cy="61560"/>
            </a:xfrm>
            <a:prstGeom prst="chevron">
              <a:avLst>
                <a:gd name="adj" fmla="val 50000"/>
              </a:avLst>
            </a:prstGeom>
            <a:solidFill>
              <a:srgbClr val="3e5883"/>
            </a:solidFill>
            <a:ln>
              <a:solidFill>
                <a:srgbClr val="28457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/>
          </p:style>
        </p:sp>
        <p:sp>
          <p:nvSpPr>
            <p:cNvPr id="11" name="Arrow: Chevron 23"/>
            <p:cNvSpPr/>
            <p:nvPr/>
          </p:nvSpPr>
          <p:spPr>
            <a:xfrm rot="10800000">
              <a:off x="1512000" y="6134400"/>
              <a:ext cx="160200" cy="61560"/>
            </a:xfrm>
            <a:prstGeom prst="chevron">
              <a:avLst>
                <a:gd name="adj" fmla="val 50000"/>
              </a:avLst>
            </a:prstGeom>
            <a:solidFill>
              <a:srgbClr val="3e5883"/>
            </a:solidFill>
            <a:ln>
              <a:solidFill>
                <a:srgbClr val="28457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/>
          </p:style>
        </p:sp>
      </p:grpSp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Tahoma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ahoma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Tahoma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Tahoma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Tahoma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Tahoma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Tahoma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Tahoma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Tahom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6AA092E-BD0B-4A16-8A2C-F07D17C7AEB8}" type="slidenum">
              <a:rPr b="0" lang="ru-RU" sz="1200" spc="-1" strike="noStrike">
                <a:solidFill>
                  <a:srgbClr val="8b8b8b"/>
                </a:solidFill>
                <a:latin typeface="Tahom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wmf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10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54" name="Заголовок 1"/>
          <p:cNvSpPr/>
          <p:nvPr/>
        </p:nvSpPr>
        <p:spPr>
          <a:xfrm>
            <a:off x="1124280" y="2145240"/>
            <a:ext cx="9438120" cy="289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1" lang="ru-RU" sz="3600" spc="-1" strike="noStrike">
                <a:solidFill>
                  <a:srgbClr val="203864"/>
                </a:solidFill>
                <a:latin typeface="Tahoma"/>
              </a:rPr>
              <a:t>Эффективность внедрения программ искусственного интеллекта в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90000"/>
              </a:lnSpc>
              <a:buNone/>
            </a:pPr>
            <a:r>
              <a:rPr b="1" lang="ru-RU" sz="3600" spc="-1" strike="noStrike">
                <a:solidFill>
                  <a:srgbClr val="203864"/>
                </a:solidFill>
                <a:latin typeface="Tahoma"/>
              </a:rPr>
              <a:t>образовательный процесс: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90000"/>
              </a:lnSpc>
              <a:buNone/>
            </a:pPr>
            <a:r>
              <a:rPr b="1" lang="ru-RU" sz="3600" spc="-1" strike="noStrike">
                <a:solidFill>
                  <a:srgbClr val="203864"/>
                </a:solidFill>
                <a:latin typeface="Tahoma"/>
              </a:rPr>
              <a:t>результаты апробации и перспективы развития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55" name="Рисунок 5" descr=""/>
          <p:cNvPicPr/>
          <p:nvPr/>
        </p:nvPicPr>
        <p:blipFill>
          <a:blip r:embed="rId2"/>
          <a:stretch/>
        </p:blipFill>
        <p:spPr>
          <a:xfrm>
            <a:off x="55800" y="63720"/>
            <a:ext cx="2591640" cy="1800000"/>
          </a:xfrm>
          <a:prstGeom prst="rect">
            <a:avLst/>
          </a:prstGeom>
          <a:ln w="0">
            <a:noFill/>
          </a:ln>
        </p:spPr>
      </p:pic>
      <p:sp>
        <p:nvSpPr>
          <p:cNvPr id="56" name="Объект 2"/>
          <p:cNvSpPr/>
          <p:nvPr/>
        </p:nvSpPr>
        <p:spPr>
          <a:xfrm>
            <a:off x="4286160" y="5723640"/>
            <a:ext cx="6654960" cy="95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Карпова Ю.Т., учитель информатики МАОУ «Гимназия города Юрги»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57" name="Picture 2" descr=""/>
          <p:cNvPicPr/>
          <p:nvPr/>
        </p:nvPicPr>
        <p:blipFill>
          <a:blip r:embed="rId3"/>
          <a:stretch/>
        </p:blipFill>
        <p:spPr>
          <a:xfrm>
            <a:off x="9706680" y="63720"/>
            <a:ext cx="2484720" cy="180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1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12301920" cy="691956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2" descr="C:\Users\USER\Downloads\IMG_20250312_123142.jpg"/>
          <p:cNvPicPr/>
          <p:nvPr/>
        </p:nvPicPr>
        <p:blipFill>
          <a:blip r:embed="rId2"/>
          <a:stretch/>
        </p:blipFill>
        <p:spPr>
          <a:xfrm>
            <a:off x="243720" y="858600"/>
            <a:ext cx="11082240" cy="5882400"/>
          </a:xfrm>
          <a:prstGeom prst="rect">
            <a:avLst/>
          </a:prstGeom>
          <a:ln w="0">
            <a:noFill/>
          </a:ln>
        </p:spPr>
      </p:pic>
      <p:sp>
        <p:nvSpPr>
          <p:cNvPr id="122" name="Объект 2"/>
          <p:cNvSpPr/>
          <p:nvPr/>
        </p:nvSpPr>
        <p:spPr>
          <a:xfrm>
            <a:off x="3704760" y="0"/>
            <a:ext cx="4682880" cy="85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4000" spc="-1" strike="noStrike">
                <a:solidFill>
                  <a:srgbClr val="000000"/>
                </a:solidFill>
                <a:latin typeface="Tahoma"/>
              </a:rPr>
              <a:t>8 марта 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12301920" cy="691956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2" descr=""/>
          <p:cNvPicPr/>
          <p:nvPr/>
        </p:nvPicPr>
        <p:blipFill>
          <a:blip r:embed="rId2"/>
          <a:stretch/>
        </p:blipFill>
        <p:spPr>
          <a:xfrm>
            <a:off x="2997360" y="146160"/>
            <a:ext cx="6646680" cy="373824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5" descr=""/>
          <p:cNvPicPr/>
          <p:nvPr/>
        </p:nvPicPr>
        <p:blipFill>
          <a:blip r:embed="rId3"/>
          <a:stretch/>
        </p:blipFill>
        <p:spPr>
          <a:xfrm>
            <a:off x="6138000" y="3285360"/>
            <a:ext cx="6163920" cy="346680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4" descr=""/>
          <p:cNvPicPr/>
          <p:nvPr/>
        </p:nvPicPr>
        <p:blipFill>
          <a:blip r:embed="rId4"/>
          <a:stretch/>
        </p:blipFill>
        <p:spPr>
          <a:xfrm>
            <a:off x="0" y="3074040"/>
            <a:ext cx="6536880" cy="367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12301920" cy="691956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2" descr=""/>
          <p:cNvPicPr/>
          <p:nvPr/>
        </p:nvPicPr>
        <p:blipFill>
          <a:blip r:embed="rId2"/>
          <a:stretch/>
        </p:blipFill>
        <p:spPr>
          <a:xfrm>
            <a:off x="3166560" y="66600"/>
            <a:ext cx="6637680" cy="353628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2" descr=""/>
          <p:cNvPicPr/>
          <p:nvPr/>
        </p:nvPicPr>
        <p:blipFill>
          <a:blip r:embed="rId3"/>
          <a:stretch/>
        </p:blipFill>
        <p:spPr>
          <a:xfrm>
            <a:off x="142920" y="3834720"/>
            <a:ext cx="4709520" cy="272088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3" descr="7e99fbf4-d6a8-4bd7-9ed0-fc8617091ba3.jfif"/>
          <p:cNvPicPr/>
          <p:nvPr/>
        </p:nvPicPr>
        <p:blipFill>
          <a:blip r:embed="rId4"/>
          <a:stretch/>
        </p:blipFill>
        <p:spPr>
          <a:xfrm>
            <a:off x="7882560" y="3755520"/>
            <a:ext cx="4149000" cy="2845800"/>
          </a:xfrm>
          <a:prstGeom prst="rect">
            <a:avLst/>
          </a:prstGeom>
          <a:ln w="0">
            <a:noFill/>
          </a:ln>
        </p:spPr>
      </p:pic>
      <p:sp>
        <p:nvSpPr>
          <p:cNvPr id="131" name="Прямоугольник 8"/>
          <p:cNvSpPr/>
          <p:nvPr/>
        </p:nvSpPr>
        <p:spPr>
          <a:xfrm>
            <a:off x="4995720" y="4439880"/>
            <a:ext cx="269748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</a:rPr>
              <a:t>Проект под руководством учителя информатики Терентьевой Е.В.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12301920" cy="691956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2" descr=""/>
          <p:cNvPicPr/>
          <p:nvPr/>
        </p:nvPicPr>
        <p:blipFill>
          <a:blip r:embed="rId2"/>
          <a:stretch/>
        </p:blipFill>
        <p:spPr>
          <a:xfrm>
            <a:off x="4271760" y="789120"/>
            <a:ext cx="7847280" cy="514440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2" descr=""/>
          <p:cNvPicPr/>
          <p:nvPr/>
        </p:nvPicPr>
        <p:blipFill>
          <a:blip r:embed="rId3"/>
          <a:stretch/>
        </p:blipFill>
        <p:spPr>
          <a:xfrm>
            <a:off x="156960" y="1895400"/>
            <a:ext cx="4114440" cy="464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2" descr=""/>
          <p:cNvPicPr/>
          <p:nvPr/>
        </p:nvPicPr>
        <p:blipFill>
          <a:blip r:embed="rId1"/>
          <a:stretch/>
        </p:blipFill>
        <p:spPr>
          <a:xfrm>
            <a:off x="0" y="0"/>
            <a:ext cx="12301920" cy="6919560"/>
          </a:xfrm>
          <a:prstGeom prst="rect">
            <a:avLst/>
          </a:prstGeom>
          <a:ln w="0">
            <a:noFill/>
          </a:ln>
        </p:spPr>
      </p:pic>
      <p:sp>
        <p:nvSpPr>
          <p:cNvPr id="136" name="Прямоугольник 1"/>
          <p:cNvSpPr/>
          <p:nvPr/>
        </p:nvSpPr>
        <p:spPr>
          <a:xfrm>
            <a:off x="902160" y="4060080"/>
            <a:ext cx="989784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5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Tahoma"/>
              </a:rPr>
              <a:t>Внедрение искусственного интеллекта в образовательный процесс открывает значительные возможности для улучшения качества и доступности образования. Однако нам необходимо помнить, что главная цель образования — развить учащихся как личность, способную мыслить критически и креативно.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2"/>
          <a:stretch/>
        </p:blipFill>
        <p:spPr>
          <a:xfrm>
            <a:off x="6314040" y="235080"/>
            <a:ext cx="4486320" cy="2990880"/>
          </a:xfrm>
          <a:prstGeom prst="rect">
            <a:avLst/>
          </a:prstGeom>
          <a:ln w="0">
            <a:noFill/>
          </a:ln>
        </p:spPr>
      </p:pic>
      <p:pic>
        <p:nvPicPr>
          <p:cNvPr id="138" name="Picture 4" descr=""/>
          <p:cNvPicPr/>
          <p:nvPr/>
        </p:nvPicPr>
        <p:blipFill>
          <a:blip r:embed="rId3"/>
          <a:stretch/>
        </p:blipFill>
        <p:spPr>
          <a:xfrm>
            <a:off x="1150920" y="235080"/>
            <a:ext cx="4906440" cy="297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Рисунок 2" descr=""/>
          <p:cNvPicPr/>
          <p:nvPr/>
        </p:nvPicPr>
        <p:blipFill>
          <a:blip r:embed="rId1"/>
          <a:stretch/>
        </p:blipFill>
        <p:spPr>
          <a:xfrm>
            <a:off x="0" y="-61920"/>
            <a:ext cx="12301920" cy="6919560"/>
          </a:xfrm>
          <a:prstGeom prst="rect">
            <a:avLst/>
          </a:prstGeom>
          <a:ln w="0">
            <a:noFill/>
          </a:ln>
        </p:spPr>
      </p:pic>
      <p:pic>
        <p:nvPicPr>
          <p:cNvPr id="140" name="Рисунок 4" descr=""/>
          <p:cNvPicPr/>
          <p:nvPr/>
        </p:nvPicPr>
        <p:blipFill>
          <a:blip r:embed="rId2"/>
          <a:stretch/>
        </p:blipFill>
        <p:spPr>
          <a:xfrm>
            <a:off x="3103920" y="1865160"/>
            <a:ext cx="6094080" cy="485388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3" descr=""/>
          <p:cNvPicPr/>
          <p:nvPr/>
        </p:nvPicPr>
        <p:blipFill>
          <a:blip r:embed="rId3"/>
          <a:stretch/>
        </p:blipFill>
        <p:spPr>
          <a:xfrm>
            <a:off x="2280960" y="316800"/>
            <a:ext cx="8449560" cy="154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2" descr=""/>
          <p:cNvPicPr/>
          <p:nvPr/>
        </p:nvPicPr>
        <p:blipFill>
          <a:blip r:embed="rId1"/>
          <a:stretch/>
        </p:blipFill>
        <p:spPr>
          <a:xfrm>
            <a:off x="-110520" y="0"/>
            <a:ext cx="12301920" cy="6919560"/>
          </a:xfrm>
          <a:prstGeom prst="rect">
            <a:avLst/>
          </a:prstGeom>
          <a:ln w="0">
            <a:noFill/>
          </a:ln>
        </p:spPr>
      </p:pic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81080" y="5419800"/>
            <a:ext cx="10924920" cy="902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50000"/>
              </a:lnSpc>
              <a:buNone/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«Безусловно, нужно … внедрять элементы изучения искусственного интеллекта в школьные программы математики и информатики…»</a:t>
            </a:r>
            <a:br>
              <a:rPr sz="2000"/>
            </a:b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                                                            В. Путин</a:t>
            </a:r>
            <a:endParaRPr b="0" lang="ru-RU" sz="20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0" name="Заголовок 1"/>
          <p:cNvSpPr/>
          <p:nvPr/>
        </p:nvSpPr>
        <p:spPr>
          <a:xfrm>
            <a:off x="505080" y="3773880"/>
            <a:ext cx="6378480" cy="29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" name="Picture 5" descr=""/>
          <p:cNvPicPr/>
          <p:nvPr/>
        </p:nvPicPr>
        <p:blipFill>
          <a:blip r:embed="rId2"/>
          <a:stretch/>
        </p:blipFill>
        <p:spPr>
          <a:xfrm>
            <a:off x="2366280" y="542520"/>
            <a:ext cx="6901200" cy="460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2" descr=""/>
          <p:cNvPicPr/>
          <p:nvPr/>
        </p:nvPicPr>
        <p:blipFill>
          <a:blip r:embed="rId1"/>
          <a:stretch/>
        </p:blipFill>
        <p:spPr>
          <a:xfrm>
            <a:off x="-110520" y="0"/>
            <a:ext cx="12301920" cy="6919560"/>
          </a:xfrm>
          <a:prstGeom prst="rect">
            <a:avLst/>
          </a:prstGeom>
          <a:ln w="0">
            <a:noFill/>
          </a:ln>
        </p:spPr>
      </p:pic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10480" y="619200"/>
            <a:ext cx="5285880" cy="5702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150000"/>
              </a:lnSpc>
              <a:buNone/>
            </a:pPr>
            <a:r>
              <a:rPr b="0" lang="ru-RU" sz="3200" spc="-1" strike="noStrike">
                <a:solidFill>
                  <a:srgbClr val="000000"/>
                </a:solidFill>
                <a:latin typeface="Tahoma"/>
              </a:rPr>
              <a:t>- </a:t>
            </a:r>
            <a:r>
              <a:rPr b="0" lang="ru-RU" sz="2400" spc="-1" strike="noStrike">
                <a:solidFill>
                  <a:srgbClr val="000000"/>
                </a:solidFill>
                <a:latin typeface="Tahoma"/>
              </a:rPr>
              <a:t>Модули по ИИ с начальных классов до углубленного изучения информатики и основ программирования.</a:t>
            </a:r>
            <a:endParaRPr b="0" lang="ru-RU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" name="Заголовок 1"/>
          <p:cNvSpPr/>
          <p:nvPr/>
        </p:nvSpPr>
        <p:spPr>
          <a:xfrm>
            <a:off x="505080" y="3773880"/>
            <a:ext cx="6378480" cy="29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Заголовок 1"/>
          <p:cNvSpPr/>
          <p:nvPr/>
        </p:nvSpPr>
        <p:spPr>
          <a:xfrm>
            <a:off x="2152800" y="76320"/>
            <a:ext cx="8981640" cy="158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ru-RU" sz="3200" spc="-1" strike="noStrike">
                <a:solidFill>
                  <a:srgbClr val="000000"/>
                </a:solidFill>
                <a:latin typeface="Tahoma"/>
              </a:rPr>
              <a:t>Внедрение ИИ в учебные программы</a:t>
            </a:r>
            <a:br>
              <a:rPr sz="3200"/>
            </a:br>
            <a:endParaRPr b="0" lang="ru-RU" sz="3200" spc="-1" strike="noStrike">
              <a:latin typeface="Arial"/>
            </a:endParaRPr>
          </a:p>
        </p:txBody>
      </p:sp>
      <p:pic>
        <p:nvPicPr>
          <p:cNvPr id="66" name="Picture 2" descr=""/>
          <p:cNvPicPr/>
          <p:nvPr/>
        </p:nvPicPr>
        <p:blipFill>
          <a:blip r:embed="rId2"/>
          <a:stretch/>
        </p:blipFill>
        <p:spPr>
          <a:xfrm>
            <a:off x="66600" y="968760"/>
            <a:ext cx="6343200" cy="3171600"/>
          </a:xfrm>
          <a:prstGeom prst="rect">
            <a:avLst/>
          </a:prstGeom>
          <a:ln w="0">
            <a:noFill/>
          </a:ln>
        </p:spPr>
      </p:pic>
      <p:pic>
        <p:nvPicPr>
          <p:cNvPr id="67" name="Picture 4" descr=""/>
          <p:cNvPicPr/>
          <p:nvPr/>
        </p:nvPicPr>
        <p:blipFill>
          <a:blip r:embed="rId3"/>
          <a:stretch/>
        </p:blipFill>
        <p:spPr>
          <a:xfrm>
            <a:off x="2311560" y="3459960"/>
            <a:ext cx="4571640" cy="3371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0" name="Рисунок 3" descr=""/>
          <p:cNvPicPr/>
          <p:nvPr/>
        </p:nvPicPr>
        <p:blipFill>
          <a:blip r:embed="rId1"/>
          <a:stretch/>
        </p:blipFill>
        <p:spPr>
          <a:xfrm>
            <a:off x="-115920" y="-216000"/>
            <a:ext cx="12390480" cy="7073640"/>
          </a:xfrm>
          <a:prstGeom prst="rect">
            <a:avLst/>
          </a:prstGeom>
          <a:ln w="0">
            <a:noFill/>
          </a:ln>
        </p:spPr>
      </p:pic>
      <p:sp>
        <p:nvSpPr>
          <p:cNvPr id="71" name="Объект 2"/>
          <p:cNvSpPr/>
          <p:nvPr/>
        </p:nvSpPr>
        <p:spPr>
          <a:xfrm>
            <a:off x="1339560" y="0"/>
            <a:ext cx="10238760" cy="85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4000" spc="-1" strike="noStrike">
                <a:solidFill>
                  <a:srgbClr val="000000"/>
                </a:solidFill>
                <a:latin typeface="Tahoma"/>
              </a:rPr>
              <a:t>Квиз-игра «Интеллектуальный батл»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72" name="Объект 2"/>
          <p:cNvSpPr/>
          <p:nvPr/>
        </p:nvSpPr>
        <p:spPr>
          <a:xfrm>
            <a:off x="123480" y="4030560"/>
            <a:ext cx="7028280" cy="260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Объект 2"/>
          <p:cNvSpPr/>
          <p:nvPr/>
        </p:nvSpPr>
        <p:spPr>
          <a:xfrm>
            <a:off x="1184760" y="3850200"/>
            <a:ext cx="8152560" cy="78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Прямоугольник 6"/>
          <p:cNvSpPr/>
          <p:nvPr/>
        </p:nvSpPr>
        <p:spPr>
          <a:xfrm>
            <a:off x="548640" y="5065200"/>
            <a:ext cx="102646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В феврале в ГПОУ «ЮТМиИТ» прошла квиз-игра «Интеллектуальный баттл». Мероприятие собрало студентов и учащихся школ города, которые хотели проверить свои знания в разных областях науки.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Гимназия заняла II место.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5" name="Auto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" name="Picture 5" descr="C:\Users\USER\Downloads\photo_5346099927278806899_y.jpg"/>
          <p:cNvPicPr/>
          <p:nvPr/>
        </p:nvPicPr>
        <p:blipFill>
          <a:blip r:embed="rId2"/>
          <a:stretch/>
        </p:blipFill>
        <p:spPr>
          <a:xfrm>
            <a:off x="5883120" y="696240"/>
            <a:ext cx="4728960" cy="354672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7" descr="C:\Users\USER\Downloads\photo_5346099927278806901_y.jpg"/>
          <p:cNvPicPr/>
          <p:nvPr/>
        </p:nvPicPr>
        <p:blipFill>
          <a:blip r:embed="rId3"/>
          <a:stretch/>
        </p:blipFill>
        <p:spPr>
          <a:xfrm>
            <a:off x="680040" y="1344240"/>
            <a:ext cx="4389480" cy="372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0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960240"/>
          </a:xfrm>
          <a:prstGeom prst="rect">
            <a:avLst/>
          </a:prstGeom>
          <a:ln w="0">
            <a:noFill/>
          </a:ln>
        </p:spPr>
      </p:pic>
      <p:sp>
        <p:nvSpPr>
          <p:cNvPr id="81" name="Объект 2"/>
          <p:cNvSpPr/>
          <p:nvPr/>
        </p:nvSpPr>
        <p:spPr>
          <a:xfrm>
            <a:off x="-1657440" y="3969360"/>
            <a:ext cx="7028280" cy="260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2" name="Picture 2" descr="C:\Users\USER\Downloads\photo_5341596327651437885_y.jpg"/>
          <p:cNvPicPr/>
          <p:nvPr/>
        </p:nvPicPr>
        <p:blipFill>
          <a:blip r:embed="rId2"/>
          <a:stretch/>
        </p:blipFill>
        <p:spPr>
          <a:xfrm>
            <a:off x="233640" y="95400"/>
            <a:ext cx="5382720" cy="4037040"/>
          </a:xfrm>
          <a:prstGeom prst="rect">
            <a:avLst/>
          </a:prstGeom>
          <a:ln w="0">
            <a:noFill/>
          </a:ln>
        </p:spPr>
      </p:pic>
      <p:sp>
        <p:nvSpPr>
          <p:cNvPr id="83" name="Rectangle 3"/>
          <p:cNvSpPr/>
          <p:nvPr/>
        </p:nvSpPr>
        <p:spPr>
          <a:xfrm>
            <a:off x="1390680" y="5166720"/>
            <a:ext cx="33300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3800" spc="-1" strike="noStrike">
                <a:solidFill>
                  <a:srgbClr val="000000"/>
                </a:solidFill>
                <a:latin typeface="Roboto"/>
              </a:rPr>
              <a:t> </a:t>
            </a:r>
            <a:br>
              <a:rPr sz="1800"/>
            </a:br>
            <a:endParaRPr b="0" lang="ru-RU" sz="3800" spc="-1" strike="noStrike">
              <a:latin typeface="Arial"/>
            </a:endParaRPr>
          </a:p>
        </p:txBody>
      </p:sp>
      <p:sp>
        <p:nvSpPr>
          <p:cNvPr id="84" name="Прямоугольник 9"/>
          <p:cNvSpPr/>
          <p:nvPr/>
        </p:nvSpPr>
        <p:spPr>
          <a:xfrm>
            <a:off x="111240" y="4207680"/>
            <a:ext cx="582804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Tahoma"/>
              </a:rPr>
              <a:t>ОНЛАЙН-КВИЗ «НАУКА, ИЗМЕНИВШАЯ МИР»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25 февраля онлайн-квиз «Наука, изменившая мир». Организатором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выступило МБОУ «Лицей № 17» города Троицка Челябинской области.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В квизе приняли участие 48 команд — 240 обучающихся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из 19 городов России.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85" name="Picture 3" descr=""/>
          <p:cNvPicPr/>
          <p:nvPr/>
        </p:nvPicPr>
        <p:blipFill>
          <a:blip r:embed="rId3"/>
          <a:stretch/>
        </p:blipFill>
        <p:spPr>
          <a:xfrm>
            <a:off x="7296120" y="0"/>
            <a:ext cx="4808520" cy="4838040"/>
          </a:xfrm>
          <a:prstGeom prst="rect">
            <a:avLst/>
          </a:prstGeom>
          <a:ln w="0">
            <a:noFill/>
          </a:ln>
        </p:spPr>
      </p:pic>
      <p:sp>
        <p:nvSpPr>
          <p:cNvPr id="86" name="Прямоугольник 5"/>
          <p:cNvSpPr/>
          <p:nvPr/>
        </p:nvSpPr>
        <p:spPr>
          <a:xfrm>
            <a:off x="6467400" y="4923720"/>
            <a:ext cx="769572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Январь 2025 года,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ученицы 8 класса приняли участие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в региональном этапе всероссийского конкурса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"Техно-Вызов" в компетенции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"Мода и дизайн".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На площадке кемеровской школы №36.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87" name="Picture 5" descr=""/>
          <p:cNvPicPr/>
          <p:nvPr/>
        </p:nvPicPr>
        <p:blipFill>
          <a:blip r:embed="rId4"/>
          <a:stretch/>
        </p:blipFill>
        <p:spPr>
          <a:xfrm>
            <a:off x="5199480" y="95400"/>
            <a:ext cx="3729960" cy="36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90" name="Рисунок 3" descr=""/>
          <p:cNvPicPr/>
          <p:nvPr/>
        </p:nvPicPr>
        <p:blipFill>
          <a:blip r:embed="rId1"/>
          <a:stretch/>
        </p:blipFill>
        <p:spPr>
          <a:xfrm>
            <a:off x="0" y="-102600"/>
            <a:ext cx="12191760" cy="6960240"/>
          </a:xfrm>
          <a:prstGeom prst="rect">
            <a:avLst/>
          </a:prstGeom>
          <a:ln w="0">
            <a:noFill/>
          </a:ln>
        </p:spPr>
      </p:pic>
      <p:sp>
        <p:nvSpPr>
          <p:cNvPr id="91" name="Объект 2"/>
          <p:cNvSpPr/>
          <p:nvPr/>
        </p:nvSpPr>
        <p:spPr>
          <a:xfrm>
            <a:off x="123480" y="4030560"/>
            <a:ext cx="7028280" cy="260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Прямоугольник 4"/>
          <p:cNvSpPr/>
          <p:nvPr/>
        </p:nvSpPr>
        <p:spPr>
          <a:xfrm>
            <a:off x="1343880" y="3328920"/>
            <a:ext cx="909576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27 февраля в Юрге состоялся командный конкурс </a:t>
            </a:r>
            <a:r>
              <a:rPr b="1" lang="ru-RU" sz="1800" spc="-1" strike="noStrike">
                <a:solidFill>
                  <a:srgbClr val="000000"/>
                </a:solidFill>
                <a:latin typeface="Tahoma"/>
              </a:rPr>
              <a:t>«Своя игра»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по информатике для школ города.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Игрокам были предложены модули вопросов: </a:t>
            </a:r>
            <a:endParaRPr b="0" lang="ru-RU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«Нейросети»</a:t>
            </a:r>
            <a:endParaRPr b="0" lang="ru-RU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«Операционные системы в лицах»,</a:t>
            </a:r>
            <a:endParaRPr b="0" lang="ru-RU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«История компьютеров»</a:t>
            </a:r>
            <a:endParaRPr b="0" lang="ru-RU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«Кибербезопасность»</a:t>
            </a:r>
            <a:endParaRPr b="0" lang="ru-RU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«Кодирование».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93" name="Picture 2" descr="C:\Users\USER\Downloads\photo_5337216354362714914_y.jpg"/>
          <p:cNvPicPr/>
          <p:nvPr/>
        </p:nvPicPr>
        <p:blipFill>
          <a:blip r:embed="rId2"/>
          <a:stretch/>
        </p:blipFill>
        <p:spPr>
          <a:xfrm>
            <a:off x="4111560" y="141840"/>
            <a:ext cx="3602520" cy="282024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2" descr="C:\Users\USER\Downloads\photo_5334964554549030373_y.jpg"/>
          <p:cNvPicPr/>
          <p:nvPr/>
        </p:nvPicPr>
        <p:blipFill>
          <a:blip r:embed="rId3"/>
          <a:stretch/>
        </p:blipFill>
        <p:spPr>
          <a:xfrm>
            <a:off x="7877160" y="-62640"/>
            <a:ext cx="4314600" cy="302508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4" descr="C:\Users\USER\Downloads\photo_5334964554549030372_y.jpg"/>
          <p:cNvPicPr/>
          <p:nvPr/>
        </p:nvPicPr>
        <p:blipFill>
          <a:blip r:embed="rId4"/>
          <a:stretch/>
        </p:blipFill>
        <p:spPr>
          <a:xfrm>
            <a:off x="0" y="-62640"/>
            <a:ext cx="3863880" cy="3025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Tahoma"/>
              </a:rPr>
              <a:t>м</a:t>
            </a:r>
            <a:endParaRPr b="0" lang="ru-RU" sz="4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98" name="Рисунок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960240"/>
          </a:xfrm>
          <a:prstGeom prst="rect">
            <a:avLst/>
          </a:prstGeom>
          <a:ln w="0">
            <a:noFill/>
          </a:ln>
        </p:spPr>
      </p:pic>
      <p:sp>
        <p:nvSpPr>
          <p:cNvPr id="99" name="Объект 2"/>
          <p:cNvSpPr/>
          <p:nvPr/>
        </p:nvSpPr>
        <p:spPr>
          <a:xfrm>
            <a:off x="123480" y="4030560"/>
            <a:ext cx="7028280" cy="260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Прямоугольник 4"/>
          <p:cNvSpPr/>
          <p:nvPr/>
        </p:nvSpPr>
        <p:spPr>
          <a:xfrm>
            <a:off x="1131840" y="3969000"/>
            <a:ext cx="886284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26 февраля городской филологический марафон "Путешествие в мир слова: от истоков к современности". (5-6 классов)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Ребята совершили путешествие по станциям : "Тайны древних текстов", "Литературные герои: от мифа до современности", "Искусство слова: поэзия и проза", "Язык и технологии : как мы общаемся сегодня".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Tahoma"/>
              </a:rPr>
              <a:t>Эмблема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 изготовлена при помощи нейросети.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И как итог  - победа!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1" name="Picture 2" descr=""/>
          <p:cNvPicPr/>
          <p:nvPr/>
        </p:nvPicPr>
        <p:blipFill>
          <a:blip r:embed="rId2"/>
          <a:stretch/>
        </p:blipFill>
        <p:spPr>
          <a:xfrm>
            <a:off x="5462640" y="217440"/>
            <a:ext cx="3052800" cy="305280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3" descr=""/>
          <p:cNvPicPr/>
          <p:nvPr/>
        </p:nvPicPr>
        <p:blipFill>
          <a:blip r:embed="rId3"/>
          <a:stretch/>
        </p:blipFill>
        <p:spPr>
          <a:xfrm>
            <a:off x="1889280" y="217440"/>
            <a:ext cx="2993400" cy="299340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4" descr=""/>
          <p:cNvPicPr/>
          <p:nvPr/>
        </p:nvPicPr>
        <p:blipFill>
          <a:blip r:embed="rId4"/>
          <a:stretch/>
        </p:blipFill>
        <p:spPr>
          <a:xfrm>
            <a:off x="9202320" y="219240"/>
            <a:ext cx="2575800" cy="381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06" name="Рисунок 3" descr=""/>
          <p:cNvPicPr/>
          <p:nvPr/>
        </p:nvPicPr>
        <p:blipFill>
          <a:blip r:embed="rId1"/>
          <a:stretch/>
        </p:blipFill>
        <p:spPr>
          <a:xfrm>
            <a:off x="0" y="-36360"/>
            <a:ext cx="12191760" cy="6960240"/>
          </a:xfrm>
          <a:prstGeom prst="rect">
            <a:avLst/>
          </a:prstGeom>
          <a:ln w="0">
            <a:noFill/>
          </a:ln>
        </p:spPr>
      </p:pic>
      <p:sp>
        <p:nvSpPr>
          <p:cNvPr id="107" name="Объект 2"/>
          <p:cNvSpPr/>
          <p:nvPr/>
        </p:nvSpPr>
        <p:spPr>
          <a:xfrm>
            <a:off x="123480" y="4030560"/>
            <a:ext cx="7028280" cy="260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TextBox 12"/>
          <p:cNvSpPr/>
          <p:nvPr/>
        </p:nvSpPr>
        <p:spPr>
          <a:xfrm>
            <a:off x="4571640" y="3156480"/>
            <a:ext cx="6588360" cy="36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Tahoma"/>
              </a:rPr>
              <a:t>Интеллектуальный онлайн - квиз «IT.ФОРУМ»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январь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В игре приняли участие более 25 команд - это более 125 школьников из образовательных учреждений разных регионов нашей страны.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Tahoma"/>
              </a:rPr>
              <a:t>Пять раундов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Один из раундов содержал задания по работе с нейросетями.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По 7 изображениям сгенерированными приложением Шедеврум.Яндекс.Артист нужно было назвать исполнителя и название песни.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Tahoma"/>
              </a:rPr>
              <a:t>Организатор: </a:t>
            </a: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школа № 509 г. Санкт-Петербург.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9" name="Picture 2" descr=""/>
          <p:cNvPicPr/>
          <p:nvPr/>
        </p:nvPicPr>
        <p:blipFill>
          <a:blip r:embed="rId2"/>
          <a:stretch/>
        </p:blipFill>
        <p:spPr>
          <a:xfrm>
            <a:off x="5410800" y="294120"/>
            <a:ext cx="4245120" cy="270324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3" descr=""/>
          <p:cNvPicPr/>
          <p:nvPr/>
        </p:nvPicPr>
        <p:blipFill>
          <a:blip r:embed="rId3"/>
          <a:stretch/>
        </p:blipFill>
        <p:spPr>
          <a:xfrm>
            <a:off x="458280" y="2099160"/>
            <a:ext cx="4041720" cy="403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Рисунок 2" descr=""/>
          <p:cNvPicPr/>
          <p:nvPr/>
        </p:nvPicPr>
        <p:blipFill>
          <a:blip r:embed="rId1"/>
          <a:stretch/>
        </p:blipFill>
        <p:spPr>
          <a:xfrm>
            <a:off x="-110520" y="-43200"/>
            <a:ext cx="12301920" cy="6919560"/>
          </a:xfrm>
          <a:prstGeom prst="rect">
            <a:avLst/>
          </a:prstGeom>
          <a:ln w="0">
            <a:noFill/>
          </a:ln>
        </p:spPr>
      </p:pic>
      <p:sp>
        <p:nvSpPr>
          <p:cNvPr id="112" name="Прямоугольник 3"/>
          <p:cNvSpPr/>
          <p:nvPr/>
        </p:nvSpPr>
        <p:spPr>
          <a:xfrm>
            <a:off x="2809800" y="237960"/>
            <a:ext cx="960084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00000"/>
                </a:solidFill>
                <a:latin typeface="Tahoma"/>
              </a:rPr>
              <a:t>Расширение программы начальной школы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13" name="Picture 2" descr=""/>
          <p:cNvPicPr/>
          <p:nvPr/>
        </p:nvPicPr>
        <p:blipFill>
          <a:blip r:embed="rId2"/>
          <a:stretch/>
        </p:blipFill>
        <p:spPr>
          <a:xfrm>
            <a:off x="0" y="1410480"/>
            <a:ext cx="5057280" cy="4240080"/>
          </a:xfrm>
          <a:prstGeom prst="rect">
            <a:avLst/>
          </a:prstGeom>
          <a:ln w="0">
            <a:noFill/>
          </a:ln>
        </p:spPr>
      </p:pic>
      <p:sp>
        <p:nvSpPr>
          <p:cNvPr id="114" name="Прямоугольник 4"/>
          <p:cNvSpPr/>
          <p:nvPr/>
        </p:nvSpPr>
        <p:spPr>
          <a:xfrm>
            <a:off x="209520" y="5943600"/>
            <a:ext cx="50479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Внеурочная деятельность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«Знакомство с миром профессий»,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1-4 класс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5" name="Picture 3" descr=""/>
          <p:cNvPicPr/>
          <p:nvPr/>
        </p:nvPicPr>
        <p:blipFill>
          <a:blip r:embed="rId3"/>
          <a:stretch/>
        </p:blipFill>
        <p:spPr>
          <a:xfrm>
            <a:off x="5343480" y="1410480"/>
            <a:ext cx="6600600" cy="3518280"/>
          </a:xfrm>
          <a:prstGeom prst="rect">
            <a:avLst/>
          </a:prstGeom>
          <a:ln w="0">
            <a:noFill/>
          </a:ln>
        </p:spPr>
      </p:pic>
      <p:sp>
        <p:nvSpPr>
          <p:cNvPr id="116" name="Прямоугольник 9"/>
          <p:cNvSpPr/>
          <p:nvPr/>
        </p:nvSpPr>
        <p:spPr>
          <a:xfrm>
            <a:off x="6033960" y="5315040"/>
            <a:ext cx="5047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ahoma"/>
              </a:rPr>
              <a:t>«Окружающий мир», 1-4 класс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</TotalTime>
  <Application>LibreOffice/7.3.6.2$Linux_X86_64 LibreOffice_project/30$Build-2</Application>
  <AppVersion>15.0000</AppVersion>
  <Words>425</Words>
  <Paragraphs>52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2023-10-01T15:20:15Z</dcterms:created>
  <dc:creator>Сергей</dc:creator>
  <dc:description/>
  <dc:language>ru-RU</dc:language>
  <cp:lastModifiedBy>USER</cp:lastModifiedBy>
  <dcterms:modified xsi:type="dcterms:W3CDTF">2025-03-12T05:47:37Z</dcterms:modified>
  <cp:revision>173</cp:revision>
  <dc:subject/>
  <dc:title>О деятельности советников директора по воспитанию в общеобразовательных организациях Юргинского городского округа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16</vt:i4>
  </property>
</Properties>
</file>